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nter Bold" charset="1" panose="020B0802030000000004"/>
      <p:regular r:id="rId17"/>
    </p:embeddedFon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Semi-Bold" charset="1" panose="000007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Roca One Italics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4" r="0" b="-1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17566674" cy="10680117"/>
            <a:chOff x="0" y="0"/>
            <a:chExt cx="4626614" cy="28128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26614" cy="2812870"/>
            </a:xfrm>
            <a:custGeom>
              <a:avLst/>
              <a:gdLst/>
              <a:ahLst/>
              <a:cxnLst/>
              <a:rect r="r" b="b" t="t" l="l"/>
              <a:pathLst>
                <a:path h="2812870" w="4626614">
                  <a:moveTo>
                    <a:pt x="0" y="0"/>
                  </a:moveTo>
                  <a:lnTo>
                    <a:pt x="4626614" y="0"/>
                  </a:lnTo>
                  <a:lnTo>
                    <a:pt x="4626614" y="2812870"/>
                  </a:lnTo>
                  <a:lnTo>
                    <a:pt x="0" y="2812870"/>
                  </a:lnTo>
                  <a:close/>
                </a:path>
              </a:pathLst>
            </a:custGeom>
            <a:gradFill rotWithShape="true">
              <a:gsLst>
                <a:gs pos="0">
                  <a:srgbClr val="283E51">
                    <a:alpha val="0"/>
                  </a:srgbClr>
                </a:gs>
                <a:gs pos="33333">
                  <a:srgbClr val="283E51">
                    <a:alpha val="71725"/>
                  </a:srgbClr>
                </a:gs>
                <a:gs pos="66667">
                  <a:srgbClr val="283E51">
                    <a:alpha val="95000"/>
                  </a:srgbClr>
                </a:gs>
                <a:gs pos="100000">
                  <a:srgbClr val="122737">
                    <a:alpha val="95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26614" cy="285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1945" y="2636944"/>
            <a:ext cx="5141069" cy="514106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29981" y="5191946"/>
            <a:ext cx="2586067" cy="258606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893175"/>
            <a:ext cx="353245" cy="35324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69032" y="3098699"/>
            <a:ext cx="10817167" cy="210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1"/>
              </a:lnSpc>
            </a:pPr>
            <a:r>
              <a:rPr lang="en-US" sz="1227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AURIX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16273" y="5121260"/>
            <a:ext cx="10387814" cy="136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8"/>
              </a:lnSpc>
            </a:pPr>
            <a:r>
              <a:rPr lang="en-US" sz="391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</a:t>
            </a:r>
            <a:r>
              <a:rPr lang="en-US" sz="3912">
                <a:solidFill>
                  <a:srgbClr val="CBE5FA"/>
                </a:solidFill>
                <a:latin typeface="Montserrat"/>
                <a:ea typeface="Montserrat"/>
                <a:cs typeface="Montserrat"/>
                <a:sym typeface="Montserrat"/>
              </a:rPr>
              <a:t>dit </a:t>
            </a:r>
            <a:r>
              <a:rPr lang="en-US" sz="391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sz="3912">
                <a:solidFill>
                  <a:srgbClr val="CBE5FA"/>
                </a:solidFill>
                <a:latin typeface="Montserrat"/>
                <a:ea typeface="Montserrat"/>
                <a:cs typeface="Montserrat"/>
                <a:sym typeface="Montserrat"/>
              </a:rPr>
              <a:t>easoning &amp; </a:t>
            </a:r>
            <a:r>
              <a:rPr lang="en-US" sz="391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sz="3912">
                <a:solidFill>
                  <a:srgbClr val="CBE5FA"/>
                </a:solidFill>
                <a:latin typeface="Montserrat"/>
                <a:ea typeface="Montserrat"/>
                <a:cs typeface="Montserrat"/>
                <a:sym typeface="Montserrat"/>
              </a:rPr>
              <a:t>ntelligent e</a:t>
            </a:r>
            <a:r>
              <a:rPr lang="en-US" sz="391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</a:t>
            </a:r>
            <a:r>
              <a:rPr lang="en-US" sz="3912">
                <a:solidFill>
                  <a:srgbClr val="CBE5FA"/>
                </a:solidFill>
                <a:latin typeface="Montserrat"/>
                <a:ea typeface="Montserrat"/>
                <a:cs typeface="Montserrat"/>
                <a:sym typeface="Montserrat"/>
              </a:rPr>
              <a:t>plainer (Multi-Agent Audit Engine)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0214" y="8845550"/>
            <a:ext cx="472216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By: Soumili Mukherjee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Pritam Sarkar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Sadhna Mall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4440" y="6616939"/>
            <a:ext cx="19376880" cy="3815775"/>
            <a:chOff x="0" y="0"/>
            <a:chExt cx="5103376" cy="10049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3376" cy="1004978"/>
            </a:xfrm>
            <a:custGeom>
              <a:avLst/>
              <a:gdLst/>
              <a:ahLst/>
              <a:cxnLst/>
              <a:rect r="r" b="b" t="t" l="l"/>
              <a:pathLst>
                <a:path h="1004978" w="5103376">
                  <a:moveTo>
                    <a:pt x="0" y="0"/>
                  </a:moveTo>
                  <a:lnTo>
                    <a:pt x="5103376" y="0"/>
                  </a:lnTo>
                  <a:lnTo>
                    <a:pt x="5103376" y="1004978"/>
                  </a:lnTo>
                  <a:lnTo>
                    <a:pt x="0" y="1004978"/>
                  </a:lnTo>
                  <a:close/>
                </a:path>
              </a:pathLst>
            </a:custGeom>
            <a:solidFill>
              <a:srgbClr val="2637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03376" cy="1043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24468" y="3938616"/>
            <a:ext cx="3590140" cy="4303035"/>
            <a:chOff x="0" y="0"/>
            <a:chExt cx="1073811" cy="1287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3811" cy="1287037"/>
            </a:xfrm>
            <a:custGeom>
              <a:avLst/>
              <a:gdLst/>
              <a:ahLst/>
              <a:cxnLst/>
              <a:rect r="r" b="b" t="t" l="l"/>
              <a:pathLst>
                <a:path h="1287037" w="1073811">
                  <a:moveTo>
                    <a:pt x="86258" y="0"/>
                  </a:moveTo>
                  <a:lnTo>
                    <a:pt x="987553" y="0"/>
                  </a:lnTo>
                  <a:cubicBezTo>
                    <a:pt x="1010430" y="0"/>
                    <a:pt x="1032370" y="9088"/>
                    <a:pt x="1048546" y="25264"/>
                  </a:cubicBezTo>
                  <a:cubicBezTo>
                    <a:pt x="1064723" y="41441"/>
                    <a:pt x="1073811" y="63381"/>
                    <a:pt x="1073811" y="86258"/>
                  </a:cubicBezTo>
                  <a:lnTo>
                    <a:pt x="1073811" y="1200780"/>
                  </a:lnTo>
                  <a:cubicBezTo>
                    <a:pt x="1073811" y="1223657"/>
                    <a:pt x="1064723" y="1245597"/>
                    <a:pt x="1048546" y="1261773"/>
                  </a:cubicBezTo>
                  <a:cubicBezTo>
                    <a:pt x="1032370" y="1277950"/>
                    <a:pt x="1010430" y="1287037"/>
                    <a:pt x="987553" y="1287037"/>
                  </a:cubicBezTo>
                  <a:lnTo>
                    <a:pt x="86258" y="1287037"/>
                  </a:lnTo>
                  <a:cubicBezTo>
                    <a:pt x="63381" y="1287037"/>
                    <a:pt x="41441" y="1277950"/>
                    <a:pt x="25264" y="1261773"/>
                  </a:cubicBezTo>
                  <a:cubicBezTo>
                    <a:pt x="9088" y="1245597"/>
                    <a:pt x="0" y="1223657"/>
                    <a:pt x="0" y="1200780"/>
                  </a:cubicBezTo>
                  <a:lnTo>
                    <a:pt x="0" y="86258"/>
                  </a:lnTo>
                  <a:cubicBezTo>
                    <a:pt x="0" y="63381"/>
                    <a:pt x="9088" y="41441"/>
                    <a:pt x="25264" y="25264"/>
                  </a:cubicBezTo>
                  <a:cubicBezTo>
                    <a:pt x="41441" y="9088"/>
                    <a:pt x="63381" y="0"/>
                    <a:pt x="86258" y="0"/>
                  </a:cubicBezTo>
                  <a:close/>
                </a:path>
              </a:pathLst>
            </a:custGeom>
            <a:solidFill>
              <a:srgbClr val="E9EB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73811" cy="1325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51381" y="3938616"/>
            <a:ext cx="3590140" cy="4303035"/>
            <a:chOff x="0" y="0"/>
            <a:chExt cx="1073811" cy="12870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3811" cy="1287037"/>
            </a:xfrm>
            <a:custGeom>
              <a:avLst/>
              <a:gdLst/>
              <a:ahLst/>
              <a:cxnLst/>
              <a:rect r="r" b="b" t="t" l="l"/>
              <a:pathLst>
                <a:path h="1287037" w="1073811">
                  <a:moveTo>
                    <a:pt x="86258" y="0"/>
                  </a:moveTo>
                  <a:lnTo>
                    <a:pt x="987553" y="0"/>
                  </a:lnTo>
                  <a:cubicBezTo>
                    <a:pt x="1010430" y="0"/>
                    <a:pt x="1032370" y="9088"/>
                    <a:pt x="1048546" y="25264"/>
                  </a:cubicBezTo>
                  <a:cubicBezTo>
                    <a:pt x="1064723" y="41441"/>
                    <a:pt x="1073811" y="63381"/>
                    <a:pt x="1073811" y="86258"/>
                  </a:cubicBezTo>
                  <a:lnTo>
                    <a:pt x="1073811" y="1200780"/>
                  </a:lnTo>
                  <a:cubicBezTo>
                    <a:pt x="1073811" y="1223657"/>
                    <a:pt x="1064723" y="1245597"/>
                    <a:pt x="1048546" y="1261773"/>
                  </a:cubicBezTo>
                  <a:cubicBezTo>
                    <a:pt x="1032370" y="1277950"/>
                    <a:pt x="1010430" y="1287037"/>
                    <a:pt x="987553" y="1287037"/>
                  </a:cubicBezTo>
                  <a:lnTo>
                    <a:pt x="86258" y="1287037"/>
                  </a:lnTo>
                  <a:cubicBezTo>
                    <a:pt x="63381" y="1287037"/>
                    <a:pt x="41441" y="1277950"/>
                    <a:pt x="25264" y="1261773"/>
                  </a:cubicBezTo>
                  <a:cubicBezTo>
                    <a:pt x="9088" y="1245597"/>
                    <a:pt x="0" y="1223657"/>
                    <a:pt x="0" y="1200780"/>
                  </a:cubicBezTo>
                  <a:lnTo>
                    <a:pt x="0" y="86258"/>
                  </a:lnTo>
                  <a:cubicBezTo>
                    <a:pt x="0" y="63381"/>
                    <a:pt x="9088" y="41441"/>
                    <a:pt x="25264" y="25264"/>
                  </a:cubicBezTo>
                  <a:cubicBezTo>
                    <a:pt x="41441" y="9088"/>
                    <a:pt x="63381" y="0"/>
                    <a:pt x="86258" y="0"/>
                  </a:cubicBezTo>
                  <a:close/>
                </a:path>
              </a:pathLst>
            </a:custGeom>
            <a:solidFill>
              <a:srgbClr val="3C58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73811" cy="1325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39182" y="3938616"/>
            <a:ext cx="3546672" cy="4303035"/>
            <a:chOff x="0" y="0"/>
            <a:chExt cx="1060809" cy="12870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0809" cy="1287037"/>
            </a:xfrm>
            <a:custGeom>
              <a:avLst/>
              <a:gdLst/>
              <a:ahLst/>
              <a:cxnLst/>
              <a:rect r="r" b="b" t="t" l="l"/>
              <a:pathLst>
                <a:path h="1287037" w="1060809">
                  <a:moveTo>
                    <a:pt x="87315" y="0"/>
                  </a:moveTo>
                  <a:lnTo>
                    <a:pt x="973494" y="0"/>
                  </a:lnTo>
                  <a:cubicBezTo>
                    <a:pt x="996652" y="0"/>
                    <a:pt x="1018860" y="9199"/>
                    <a:pt x="1035235" y="25574"/>
                  </a:cubicBezTo>
                  <a:cubicBezTo>
                    <a:pt x="1051610" y="41949"/>
                    <a:pt x="1060809" y="64157"/>
                    <a:pt x="1060809" y="87315"/>
                  </a:cubicBezTo>
                  <a:lnTo>
                    <a:pt x="1060809" y="1199723"/>
                  </a:lnTo>
                  <a:cubicBezTo>
                    <a:pt x="1060809" y="1247945"/>
                    <a:pt x="1021717" y="1287037"/>
                    <a:pt x="973494" y="1287037"/>
                  </a:cubicBezTo>
                  <a:lnTo>
                    <a:pt x="87315" y="1287037"/>
                  </a:lnTo>
                  <a:cubicBezTo>
                    <a:pt x="39092" y="1287037"/>
                    <a:pt x="0" y="1247945"/>
                    <a:pt x="0" y="1199723"/>
                  </a:cubicBezTo>
                  <a:lnTo>
                    <a:pt x="0" y="87315"/>
                  </a:lnTo>
                  <a:cubicBezTo>
                    <a:pt x="0" y="39092"/>
                    <a:pt x="39092" y="0"/>
                    <a:pt x="87315" y="0"/>
                  </a:cubicBezTo>
                  <a:close/>
                </a:path>
              </a:pathLst>
            </a:custGeom>
            <a:solidFill>
              <a:srgbClr val="E9EB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60809" cy="1325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294825" y="2518483"/>
            <a:ext cx="116983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b="true" sz="6499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STRENGTHS OF AURIX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23911" y="5437032"/>
            <a:ext cx="3410303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odular multi-agent architecture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11973" y="6468907"/>
            <a:ext cx="3410303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 explainability (thinking trace)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78749" y="4331407"/>
            <a:ext cx="270062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Intelligent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38848" y="5437032"/>
            <a:ext cx="3410303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 lexical + rule-based matching logic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41300" y="6645119"/>
            <a:ext cx="341030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Structured JSON output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11553" y="4246982"/>
            <a:ext cx="246489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Structured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03017" y="5437032"/>
            <a:ext cx="38816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 integration with downstream audit tools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82432" y="6550264"/>
            <a:ext cx="332279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Works with real enterprise audit structures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11728" y="4246982"/>
            <a:ext cx="286420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Functional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10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26374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0"/>
            <a:ext cx="17566674" cy="10680117"/>
            <a:chOff x="0" y="0"/>
            <a:chExt cx="4626614" cy="28128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26614" cy="2812870"/>
            </a:xfrm>
            <a:custGeom>
              <a:avLst/>
              <a:gdLst/>
              <a:ahLst/>
              <a:cxnLst/>
              <a:rect r="r" b="b" t="t" l="l"/>
              <a:pathLst>
                <a:path h="2812870" w="4626614">
                  <a:moveTo>
                    <a:pt x="0" y="0"/>
                  </a:moveTo>
                  <a:lnTo>
                    <a:pt x="4626614" y="0"/>
                  </a:lnTo>
                  <a:lnTo>
                    <a:pt x="4626614" y="2812870"/>
                  </a:lnTo>
                  <a:lnTo>
                    <a:pt x="0" y="2812870"/>
                  </a:lnTo>
                  <a:close/>
                </a:path>
              </a:pathLst>
            </a:custGeom>
            <a:gradFill rotWithShape="true">
              <a:gsLst>
                <a:gs pos="0">
                  <a:srgbClr val="283E51">
                    <a:alpha val="0"/>
                  </a:srgbClr>
                </a:gs>
                <a:gs pos="33333">
                  <a:srgbClr val="283E51">
                    <a:alpha val="75500"/>
                  </a:srgbClr>
                </a:gs>
                <a:gs pos="66667">
                  <a:srgbClr val="283E51">
                    <a:alpha val="100000"/>
                  </a:srgbClr>
                </a:gs>
                <a:gs pos="100000">
                  <a:srgbClr val="12273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26614" cy="285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19881" y="3007153"/>
            <a:ext cx="4691794" cy="46917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>
                <a:alpha val="6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88395" y="3045253"/>
            <a:ext cx="2674155" cy="267415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5176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609208" y="6182504"/>
            <a:ext cx="1478343" cy="14783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5176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286093" y="3566803"/>
            <a:ext cx="11818095" cy="230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770"/>
              </a:lnSpc>
            </a:pPr>
            <a:r>
              <a:rPr lang="en-US" b="true" sz="1340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45193" y="5752007"/>
            <a:ext cx="12549470" cy="104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85"/>
              </a:lnSpc>
            </a:pPr>
            <a:r>
              <a:rPr lang="en-US" b="true" sz="6132">
                <a:solidFill>
                  <a:srgbClr val="CBE5F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 YOUR NICE ATTENTION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25455" y="6720197"/>
            <a:ext cx="8326358" cy="70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85"/>
              </a:lnSpc>
            </a:pPr>
            <a:r>
              <a:rPr lang="en-US" sz="4132" i="true">
                <a:solidFill>
                  <a:srgbClr val="41B8D5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Because attention is all you need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11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1106" y="-2277588"/>
            <a:ext cx="5982858" cy="9747621"/>
            <a:chOff x="0" y="0"/>
            <a:chExt cx="1575732" cy="2567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5732" cy="2567275"/>
            </a:xfrm>
            <a:custGeom>
              <a:avLst/>
              <a:gdLst/>
              <a:ahLst/>
              <a:cxnLst/>
              <a:rect r="r" b="b" t="t" l="l"/>
              <a:pathLst>
                <a:path h="2567275" w="1575732">
                  <a:moveTo>
                    <a:pt x="65995" y="0"/>
                  </a:moveTo>
                  <a:lnTo>
                    <a:pt x="1509737" y="0"/>
                  </a:lnTo>
                  <a:cubicBezTo>
                    <a:pt x="1527240" y="0"/>
                    <a:pt x="1544026" y="6953"/>
                    <a:pt x="1556403" y="19329"/>
                  </a:cubicBezTo>
                  <a:cubicBezTo>
                    <a:pt x="1568779" y="31706"/>
                    <a:pt x="1575732" y="48492"/>
                    <a:pt x="1575732" y="65995"/>
                  </a:cubicBezTo>
                  <a:lnTo>
                    <a:pt x="1575732" y="2501280"/>
                  </a:lnTo>
                  <a:cubicBezTo>
                    <a:pt x="1575732" y="2537728"/>
                    <a:pt x="1546185" y="2567275"/>
                    <a:pt x="1509737" y="2567275"/>
                  </a:cubicBezTo>
                  <a:lnTo>
                    <a:pt x="65995" y="2567275"/>
                  </a:lnTo>
                  <a:cubicBezTo>
                    <a:pt x="29547" y="2567275"/>
                    <a:pt x="0" y="2537728"/>
                    <a:pt x="0" y="2501280"/>
                  </a:cubicBezTo>
                  <a:lnTo>
                    <a:pt x="0" y="65995"/>
                  </a:lnTo>
                  <a:cubicBezTo>
                    <a:pt x="0" y="29547"/>
                    <a:pt x="29547" y="0"/>
                    <a:pt x="659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5732" cy="2605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13211" y="7001560"/>
            <a:ext cx="1546390" cy="1479763"/>
            <a:chOff x="0" y="0"/>
            <a:chExt cx="407280" cy="3897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7280" cy="389732"/>
            </a:xfrm>
            <a:custGeom>
              <a:avLst/>
              <a:gdLst/>
              <a:ahLst/>
              <a:cxnLst/>
              <a:rect r="r" b="b" t="t" l="l"/>
              <a:pathLst>
                <a:path h="389732" w="407280">
                  <a:moveTo>
                    <a:pt x="135174" y="0"/>
                  </a:moveTo>
                  <a:lnTo>
                    <a:pt x="272106" y="0"/>
                  </a:lnTo>
                  <a:cubicBezTo>
                    <a:pt x="346760" y="0"/>
                    <a:pt x="407280" y="60519"/>
                    <a:pt x="407280" y="135174"/>
                  </a:cubicBezTo>
                  <a:lnTo>
                    <a:pt x="407280" y="254558"/>
                  </a:lnTo>
                  <a:cubicBezTo>
                    <a:pt x="407280" y="290408"/>
                    <a:pt x="393038" y="324790"/>
                    <a:pt x="367688" y="350140"/>
                  </a:cubicBezTo>
                  <a:cubicBezTo>
                    <a:pt x="342338" y="375490"/>
                    <a:pt x="307956" y="389732"/>
                    <a:pt x="272106" y="389732"/>
                  </a:cubicBezTo>
                  <a:lnTo>
                    <a:pt x="135174" y="389732"/>
                  </a:lnTo>
                  <a:cubicBezTo>
                    <a:pt x="99324" y="389732"/>
                    <a:pt x="64942" y="375490"/>
                    <a:pt x="39592" y="350140"/>
                  </a:cubicBezTo>
                  <a:cubicBezTo>
                    <a:pt x="14242" y="324790"/>
                    <a:pt x="0" y="290408"/>
                    <a:pt x="0" y="254558"/>
                  </a:cubicBezTo>
                  <a:lnTo>
                    <a:pt x="0" y="135174"/>
                  </a:lnTo>
                  <a:cubicBezTo>
                    <a:pt x="0" y="99324"/>
                    <a:pt x="14242" y="64942"/>
                    <a:pt x="39592" y="39592"/>
                  </a:cubicBezTo>
                  <a:cubicBezTo>
                    <a:pt x="64942" y="14242"/>
                    <a:pt x="99324" y="0"/>
                    <a:pt x="135174" y="0"/>
                  </a:cubicBezTo>
                  <a:close/>
                </a:path>
              </a:pathLst>
            </a:custGeom>
            <a:solidFill>
              <a:srgbClr val="3C58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7280" cy="427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7899" y="2030362"/>
            <a:ext cx="6226275" cy="62262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9737" y="0"/>
                  </a:moveTo>
                  <a:lnTo>
                    <a:pt x="763063" y="0"/>
                  </a:lnTo>
                  <a:cubicBezTo>
                    <a:pt x="776254" y="0"/>
                    <a:pt x="788905" y="5240"/>
                    <a:pt x="798232" y="14568"/>
                  </a:cubicBezTo>
                  <a:cubicBezTo>
                    <a:pt x="807560" y="23895"/>
                    <a:pt x="812800" y="36546"/>
                    <a:pt x="812800" y="49737"/>
                  </a:cubicBezTo>
                  <a:lnTo>
                    <a:pt x="812800" y="763063"/>
                  </a:lnTo>
                  <a:cubicBezTo>
                    <a:pt x="812800" y="776254"/>
                    <a:pt x="807560" y="788905"/>
                    <a:pt x="798232" y="798232"/>
                  </a:cubicBezTo>
                  <a:cubicBezTo>
                    <a:pt x="788905" y="807560"/>
                    <a:pt x="776254" y="812800"/>
                    <a:pt x="763063" y="812800"/>
                  </a:cubicBezTo>
                  <a:lnTo>
                    <a:pt x="49737" y="812800"/>
                  </a:lnTo>
                  <a:cubicBezTo>
                    <a:pt x="36546" y="812800"/>
                    <a:pt x="23895" y="807560"/>
                    <a:pt x="14568" y="798232"/>
                  </a:cubicBezTo>
                  <a:cubicBezTo>
                    <a:pt x="5240" y="788905"/>
                    <a:pt x="0" y="776254"/>
                    <a:pt x="0" y="763063"/>
                  </a:cubicBezTo>
                  <a:lnTo>
                    <a:pt x="0" y="49737"/>
                  </a:lnTo>
                  <a:cubicBezTo>
                    <a:pt x="0" y="36546"/>
                    <a:pt x="5240" y="23895"/>
                    <a:pt x="14568" y="14568"/>
                  </a:cubicBezTo>
                  <a:cubicBezTo>
                    <a:pt x="23895" y="5240"/>
                    <a:pt x="36546" y="0"/>
                    <a:pt x="49737" y="0"/>
                  </a:cubicBezTo>
                  <a:close/>
                </a:path>
              </a:pathLst>
            </a:custGeom>
            <a:blipFill>
              <a:blip r:embed="rId2"/>
              <a:stretch>
                <a:fillRect l="-7773" t="0" r="-4878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259300" y="2030362"/>
            <a:ext cx="2092393" cy="6226275"/>
            <a:chOff x="0" y="0"/>
            <a:chExt cx="551083" cy="16398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1083" cy="1639842"/>
            </a:xfrm>
            <a:custGeom>
              <a:avLst/>
              <a:gdLst/>
              <a:ahLst/>
              <a:cxnLst/>
              <a:rect r="r" b="b" t="t" l="l"/>
              <a:pathLst>
                <a:path h="1639842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451140"/>
                  </a:lnTo>
                  <a:cubicBezTo>
                    <a:pt x="551083" y="1555357"/>
                    <a:pt x="466598" y="1639842"/>
                    <a:pt x="362381" y="1639842"/>
                  </a:cubicBezTo>
                  <a:lnTo>
                    <a:pt x="188702" y="1639842"/>
                  </a:lnTo>
                  <a:cubicBezTo>
                    <a:pt x="84485" y="1639842"/>
                    <a:pt x="0" y="1555357"/>
                    <a:pt x="0" y="1451140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1083" cy="167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749851" y="2154187"/>
            <a:ext cx="7236003" cy="16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true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PROBLEM </a:t>
            </a:r>
          </a:p>
          <a:p>
            <a:pPr algn="l">
              <a:lnSpc>
                <a:spcPts val="6499"/>
              </a:lnSpc>
            </a:pPr>
            <a:r>
              <a:rPr lang="en-US" sz="6499" b="true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      STATEMENT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245873"/>
            <a:ext cx="7037524" cy="429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Enterprise audit processes involve matching invoices, ledgers, and internal policies.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Manual audit is slow and error-prone due to: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Vendor name variations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Ambiguous descriptions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Policy complexity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Missing documentation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is a need for a reasoning-based automated auditor that can explain decisions.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50543" y="1076878"/>
            <a:ext cx="1373472" cy="33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</a:pPr>
            <a:r>
              <a:rPr lang="en-US" sz="19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65605" y="1083466"/>
            <a:ext cx="1424907" cy="33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</a:pPr>
            <a:r>
              <a:rPr lang="en-US" sz="19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02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7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6281" y="2033228"/>
            <a:ext cx="3051719" cy="5253514"/>
            <a:chOff x="0" y="0"/>
            <a:chExt cx="803745" cy="13836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3745" cy="1383642"/>
            </a:xfrm>
            <a:custGeom>
              <a:avLst/>
              <a:gdLst/>
              <a:ahLst/>
              <a:cxnLst/>
              <a:rect r="r" b="b" t="t" l="l"/>
              <a:pathLst>
                <a:path h="1383642" w="803745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254259"/>
                  </a:lnTo>
                  <a:cubicBezTo>
                    <a:pt x="803745" y="1325715"/>
                    <a:pt x="745819" y="1383642"/>
                    <a:pt x="674363" y="1383642"/>
                  </a:cubicBezTo>
                  <a:lnTo>
                    <a:pt x="129382" y="1383642"/>
                  </a:lnTo>
                  <a:cubicBezTo>
                    <a:pt x="57926" y="1383642"/>
                    <a:pt x="0" y="1325715"/>
                    <a:pt x="0" y="125425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D607D">
                    <a:alpha val="46000"/>
                  </a:srgbClr>
                </a:gs>
                <a:gs pos="20000">
                  <a:srgbClr val="3D607D">
                    <a:alpha val="46000"/>
                  </a:srgbClr>
                </a:gs>
                <a:gs pos="40000">
                  <a:srgbClr val="263744">
                    <a:alpha val="46000"/>
                  </a:srgbClr>
                </a:gs>
                <a:gs pos="60000">
                  <a:srgbClr val="263744">
                    <a:alpha val="46000"/>
                  </a:srgbClr>
                </a:gs>
                <a:gs pos="80000">
                  <a:srgbClr val="3D607D">
                    <a:alpha val="46000"/>
                  </a:srgbClr>
                </a:gs>
                <a:gs pos="100000">
                  <a:srgbClr val="3D607D">
                    <a:alpha val="46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3745" cy="142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18851" y="3762038"/>
            <a:ext cx="3968389" cy="1795894"/>
            <a:chOff x="0" y="0"/>
            <a:chExt cx="1045172" cy="4729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5172" cy="472993"/>
            </a:xfrm>
            <a:custGeom>
              <a:avLst/>
              <a:gdLst/>
              <a:ahLst/>
              <a:cxnLst/>
              <a:rect r="r" b="b" t="t" l="l"/>
              <a:pathLst>
                <a:path h="472993" w="1045172">
                  <a:moveTo>
                    <a:pt x="58527" y="0"/>
                  </a:moveTo>
                  <a:lnTo>
                    <a:pt x="986645" y="0"/>
                  </a:lnTo>
                  <a:cubicBezTo>
                    <a:pt x="1002168" y="0"/>
                    <a:pt x="1017054" y="6166"/>
                    <a:pt x="1028030" y="17142"/>
                  </a:cubicBezTo>
                  <a:cubicBezTo>
                    <a:pt x="1039006" y="28118"/>
                    <a:pt x="1045172" y="43005"/>
                    <a:pt x="1045172" y="58527"/>
                  </a:cubicBezTo>
                  <a:lnTo>
                    <a:pt x="1045172" y="414466"/>
                  </a:lnTo>
                  <a:cubicBezTo>
                    <a:pt x="1045172" y="446789"/>
                    <a:pt x="1018969" y="472993"/>
                    <a:pt x="986645" y="472993"/>
                  </a:cubicBezTo>
                  <a:lnTo>
                    <a:pt x="58527" y="472993"/>
                  </a:lnTo>
                  <a:cubicBezTo>
                    <a:pt x="26203" y="472993"/>
                    <a:pt x="0" y="446789"/>
                    <a:pt x="0" y="414466"/>
                  </a:cubicBezTo>
                  <a:lnTo>
                    <a:pt x="0" y="58527"/>
                  </a:lnTo>
                  <a:cubicBezTo>
                    <a:pt x="0" y="26203"/>
                    <a:pt x="26203" y="0"/>
                    <a:pt x="58527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45172" cy="51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61267" y="3762038"/>
            <a:ext cx="3338458" cy="1795894"/>
            <a:chOff x="0" y="0"/>
            <a:chExt cx="879265" cy="4729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9265" cy="472993"/>
            </a:xfrm>
            <a:custGeom>
              <a:avLst/>
              <a:gdLst/>
              <a:ahLst/>
              <a:cxnLst/>
              <a:rect r="r" b="b" t="t" l="l"/>
              <a:pathLst>
                <a:path h="472993" w="879265">
                  <a:moveTo>
                    <a:pt x="69570" y="0"/>
                  </a:moveTo>
                  <a:lnTo>
                    <a:pt x="809694" y="0"/>
                  </a:lnTo>
                  <a:cubicBezTo>
                    <a:pt x="848117" y="0"/>
                    <a:pt x="879265" y="31148"/>
                    <a:pt x="879265" y="69570"/>
                  </a:cubicBezTo>
                  <a:lnTo>
                    <a:pt x="879265" y="403422"/>
                  </a:lnTo>
                  <a:cubicBezTo>
                    <a:pt x="879265" y="441845"/>
                    <a:pt x="848117" y="472993"/>
                    <a:pt x="809694" y="472993"/>
                  </a:cubicBezTo>
                  <a:lnTo>
                    <a:pt x="69570" y="472993"/>
                  </a:lnTo>
                  <a:cubicBezTo>
                    <a:pt x="31148" y="472993"/>
                    <a:pt x="0" y="441845"/>
                    <a:pt x="0" y="403422"/>
                  </a:cubicBezTo>
                  <a:lnTo>
                    <a:pt x="0" y="69570"/>
                  </a:lnTo>
                  <a:cubicBezTo>
                    <a:pt x="0" y="31148"/>
                    <a:pt x="31148" y="0"/>
                    <a:pt x="6957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79265" cy="51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88047" y="3762038"/>
            <a:ext cx="3604249" cy="1795894"/>
            <a:chOff x="0" y="0"/>
            <a:chExt cx="949267" cy="4729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9267" cy="472993"/>
            </a:xfrm>
            <a:custGeom>
              <a:avLst/>
              <a:gdLst/>
              <a:ahLst/>
              <a:cxnLst/>
              <a:rect r="r" b="b" t="t" l="l"/>
              <a:pathLst>
                <a:path h="472993" w="949267">
                  <a:moveTo>
                    <a:pt x="64440" y="0"/>
                  </a:moveTo>
                  <a:lnTo>
                    <a:pt x="884827" y="0"/>
                  </a:lnTo>
                  <a:cubicBezTo>
                    <a:pt x="920416" y="0"/>
                    <a:pt x="949267" y="28851"/>
                    <a:pt x="949267" y="64440"/>
                  </a:cubicBezTo>
                  <a:lnTo>
                    <a:pt x="949267" y="408553"/>
                  </a:lnTo>
                  <a:cubicBezTo>
                    <a:pt x="949267" y="425643"/>
                    <a:pt x="942478" y="442034"/>
                    <a:pt x="930393" y="454119"/>
                  </a:cubicBezTo>
                  <a:cubicBezTo>
                    <a:pt x="918308" y="466204"/>
                    <a:pt x="901918" y="472993"/>
                    <a:pt x="884827" y="472993"/>
                  </a:cubicBezTo>
                  <a:lnTo>
                    <a:pt x="64440" y="472993"/>
                  </a:lnTo>
                  <a:cubicBezTo>
                    <a:pt x="28851" y="472993"/>
                    <a:pt x="0" y="444142"/>
                    <a:pt x="0" y="408553"/>
                  </a:cubicBezTo>
                  <a:lnTo>
                    <a:pt x="0" y="64440"/>
                  </a:lnTo>
                  <a:cubicBezTo>
                    <a:pt x="0" y="28851"/>
                    <a:pt x="28851" y="0"/>
                    <a:pt x="6444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49267" cy="51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52339" y="6183683"/>
            <a:ext cx="4076765" cy="1795894"/>
            <a:chOff x="0" y="0"/>
            <a:chExt cx="1073716" cy="4729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3716" cy="472993"/>
            </a:xfrm>
            <a:custGeom>
              <a:avLst/>
              <a:gdLst/>
              <a:ahLst/>
              <a:cxnLst/>
              <a:rect r="r" b="b" t="t" l="l"/>
              <a:pathLst>
                <a:path h="472993" w="1073716">
                  <a:moveTo>
                    <a:pt x="56971" y="0"/>
                  </a:moveTo>
                  <a:lnTo>
                    <a:pt x="1016745" y="0"/>
                  </a:lnTo>
                  <a:cubicBezTo>
                    <a:pt x="1048209" y="0"/>
                    <a:pt x="1073716" y="25507"/>
                    <a:pt x="1073716" y="56971"/>
                  </a:cubicBezTo>
                  <a:lnTo>
                    <a:pt x="1073716" y="416022"/>
                  </a:lnTo>
                  <a:cubicBezTo>
                    <a:pt x="1073716" y="447486"/>
                    <a:pt x="1048209" y="472993"/>
                    <a:pt x="1016745" y="472993"/>
                  </a:cubicBezTo>
                  <a:lnTo>
                    <a:pt x="56971" y="472993"/>
                  </a:lnTo>
                  <a:cubicBezTo>
                    <a:pt x="25507" y="472993"/>
                    <a:pt x="0" y="447486"/>
                    <a:pt x="0" y="416022"/>
                  </a:cubicBezTo>
                  <a:lnTo>
                    <a:pt x="0" y="56971"/>
                  </a:lnTo>
                  <a:cubicBezTo>
                    <a:pt x="0" y="25507"/>
                    <a:pt x="25507" y="0"/>
                    <a:pt x="56971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73716" cy="51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13406" y="6183683"/>
            <a:ext cx="4076765" cy="1795894"/>
            <a:chOff x="0" y="0"/>
            <a:chExt cx="1073716" cy="4729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3716" cy="472993"/>
            </a:xfrm>
            <a:custGeom>
              <a:avLst/>
              <a:gdLst/>
              <a:ahLst/>
              <a:cxnLst/>
              <a:rect r="r" b="b" t="t" l="l"/>
              <a:pathLst>
                <a:path h="472993" w="1073716">
                  <a:moveTo>
                    <a:pt x="56971" y="0"/>
                  </a:moveTo>
                  <a:lnTo>
                    <a:pt x="1016745" y="0"/>
                  </a:lnTo>
                  <a:cubicBezTo>
                    <a:pt x="1048209" y="0"/>
                    <a:pt x="1073716" y="25507"/>
                    <a:pt x="1073716" y="56971"/>
                  </a:cubicBezTo>
                  <a:lnTo>
                    <a:pt x="1073716" y="416022"/>
                  </a:lnTo>
                  <a:cubicBezTo>
                    <a:pt x="1073716" y="447486"/>
                    <a:pt x="1048209" y="472993"/>
                    <a:pt x="1016745" y="472993"/>
                  </a:cubicBezTo>
                  <a:lnTo>
                    <a:pt x="56971" y="472993"/>
                  </a:lnTo>
                  <a:cubicBezTo>
                    <a:pt x="25507" y="472993"/>
                    <a:pt x="0" y="447486"/>
                    <a:pt x="0" y="416022"/>
                  </a:cubicBezTo>
                  <a:lnTo>
                    <a:pt x="0" y="56971"/>
                  </a:lnTo>
                  <a:cubicBezTo>
                    <a:pt x="0" y="25507"/>
                    <a:pt x="25507" y="0"/>
                    <a:pt x="56971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73716" cy="51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788751" y="7337993"/>
            <a:ext cx="3051719" cy="3363461"/>
            <a:chOff x="0" y="0"/>
            <a:chExt cx="803745" cy="8858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03745" cy="885850"/>
            </a:xfrm>
            <a:custGeom>
              <a:avLst/>
              <a:gdLst/>
              <a:ahLst/>
              <a:cxnLst/>
              <a:rect r="r" b="b" t="t" l="l"/>
              <a:pathLst>
                <a:path h="885850" w="803745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756468"/>
                  </a:lnTo>
                  <a:cubicBezTo>
                    <a:pt x="803745" y="827923"/>
                    <a:pt x="745819" y="885850"/>
                    <a:pt x="674363" y="885850"/>
                  </a:cubicBezTo>
                  <a:lnTo>
                    <a:pt x="129382" y="885850"/>
                  </a:lnTo>
                  <a:cubicBezTo>
                    <a:pt x="57926" y="885850"/>
                    <a:pt x="0" y="827923"/>
                    <a:pt x="0" y="756468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03745" cy="923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262968" y="4191233"/>
            <a:ext cx="911766" cy="937505"/>
            <a:chOff x="0" y="0"/>
            <a:chExt cx="790485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0485" cy="812800"/>
            </a:xfrm>
            <a:custGeom>
              <a:avLst/>
              <a:gdLst/>
              <a:ahLst/>
              <a:cxnLst/>
              <a:rect r="r" b="b" t="t" l="l"/>
              <a:pathLst>
                <a:path h="812800" w="790485">
                  <a:moveTo>
                    <a:pt x="395243" y="0"/>
                  </a:moveTo>
                  <a:cubicBezTo>
                    <a:pt x="176956" y="0"/>
                    <a:pt x="0" y="181951"/>
                    <a:pt x="0" y="406400"/>
                  </a:cubicBezTo>
                  <a:cubicBezTo>
                    <a:pt x="0" y="630849"/>
                    <a:pt x="176956" y="812800"/>
                    <a:pt x="395243" y="812800"/>
                  </a:cubicBezTo>
                  <a:cubicBezTo>
                    <a:pt x="613529" y="812800"/>
                    <a:pt x="790485" y="630849"/>
                    <a:pt x="790485" y="406400"/>
                  </a:cubicBezTo>
                  <a:cubicBezTo>
                    <a:pt x="790485" y="181951"/>
                    <a:pt x="613529" y="0"/>
                    <a:pt x="395243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4108" y="38100"/>
              <a:ext cx="6422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605384" y="4191233"/>
            <a:ext cx="911766" cy="937505"/>
            <a:chOff x="0" y="0"/>
            <a:chExt cx="790485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0485" cy="812800"/>
            </a:xfrm>
            <a:custGeom>
              <a:avLst/>
              <a:gdLst/>
              <a:ahLst/>
              <a:cxnLst/>
              <a:rect r="r" b="b" t="t" l="l"/>
              <a:pathLst>
                <a:path h="812800" w="790485">
                  <a:moveTo>
                    <a:pt x="395243" y="0"/>
                  </a:moveTo>
                  <a:cubicBezTo>
                    <a:pt x="176956" y="0"/>
                    <a:pt x="0" y="181951"/>
                    <a:pt x="0" y="406400"/>
                  </a:cubicBezTo>
                  <a:cubicBezTo>
                    <a:pt x="0" y="630849"/>
                    <a:pt x="176956" y="812800"/>
                    <a:pt x="395243" y="812800"/>
                  </a:cubicBezTo>
                  <a:cubicBezTo>
                    <a:pt x="613529" y="812800"/>
                    <a:pt x="790485" y="630849"/>
                    <a:pt x="790485" y="406400"/>
                  </a:cubicBezTo>
                  <a:cubicBezTo>
                    <a:pt x="790485" y="181951"/>
                    <a:pt x="613529" y="0"/>
                    <a:pt x="395243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4108" y="38100"/>
              <a:ext cx="6422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432163" y="4191233"/>
            <a:ext cx="911766" cy="937505"/>
            <a:chOff x="0" y="0"/>
            <a:chExt cx="790485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90485" cy="812800"/>
            </a:xfrm>
            <a:custGeom>
              <a:avLst/>
              <a:gdLst/>
              <a:ahLst/>
              <a:cxnLst/>
              <a:rect r="r" b="b" t="t" l="l"/>
              <a:pathLst>
                <a:path h="812800" w="790485">
                  <a:moveTo>
                    <a:pt x="395243" y="0"/>
                  </a:moveTo>
                  <a:cubicBezTo>
                    <a:pt x="176956" y="0"/>
                    <a:pt x="0" y="181951"/>
                    <a:pt x="0" y="406400"/>
                  </a:cubicBezTo>
                  <a:cubicBezTo>
                    <a:pt x="0" y="630849"/>
                    <a:pt x="176956" y="812800"/>
                    <a:pt x="395243" y="812800"/>
                  </a:cubicBezTo>
                  <a:cubicBezTo>
                    <a:pt x="613529" y="812800"/>
                    <a:pt x="790485" y="630849"/>
                    <a:pt x="790485" y="406400"/>
                  </a:cubicBezTo>
                  <a:cubicBezTo>
                    <a:pt x="790485" y="181951"/>
                    <a:pt x="613529" y="0"/>
                    <a:pt x="395243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4108" y="38100"/>
              <a:ext cx="6422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796456" y="6612878"/>
            <a:ext cx="911766" cy="937505"/>
            <a:chOff x="0" y="0"/>
            <a:chExt cx="790485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90485" cy="812800"/>
            </a:xfrm>
            <a:custGeom>
              <a:avLst/>
              <a:gdLst/>
              <a:ahLst/>
              <a:cxnLst/>
              <a:rect r="r" b="b" t="t" l="l"/>
              <a:pathLst>
                <a:path h="812800" w="790485">
                  <a:moveTo>
                    <a:pt x="395243" y="0"/>
                  </a:moveTo>
                  <a:cubicBezTo>
                    <a:pt x="176956" y="0"/>
                    <a:pt x="0" y="181951"/>
                    <a:pt x="0" y="406400"/>
                  </a:cubicBezTo>
                  <a:cubicBezTo>
                    <a:pt x="0" y="630849"/>
                    <a:pt x="176956" y="812800"/>
                    <a:pt x="395243" y="812800"/>
                  </a:cubicBezTo>
                  <a:cubicBezTo>
                    <a:pt x="613529" y="812800"/>
                    <a:pt x="790485" y="630849"/>
                    <a:pt x="790485" y="406400"/>
                  </a:cubicBezTo>
                  <a:cubicBezTo>
                    <a:pt x="790485" y="181951"/>
                    <a:pt x="613529" y="0"/>
                    <a:pt x="395243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4108" y="38100"/>
              <a:ext cx="6422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157523" y="6612878"/>
            <a:ext cx="911766" cy="937505"/>
            <a:chOff x="0" y="0"/>
            <a:chExt cx="790485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90485" cy="812800"/>
            </a:xfrm>
            <a:custGeom>
              <a:avLst/>
              <a:gdLst/>
              <a:ahLst/>
              <a:cxnLst/>
              <a:rect r="r" b="b" t="t" l="l"/>
              <a:pathLst>
                <a:path h="812800" w="790485">
                  <a:moveTo>
                    <a:pt x="395243" y="0"/>
                  </a:moveTo>
                  <a:cubicBezTo>
                    <a:pt x="176956" y="0"/>
                    <a:pt x="0" y="181951"/>
                    <a:pt x="0" y="406400"/>
                  </a:cubicBezTo>
                  <a:cubicBezTo>
                    <a:pt x="0" y="630849"/>
                    <a:pt x="176956" y="812800"/>
                    <a:pt x="395243" y="812800"/>
                  </a:cubicBezTo>
                  <a:cubicBezTo>
                    <a:pt x="613529" y="812800"/>
                    <a:pt x="790485" y="630849"/>
                    <a:pt x="790485" y="406400"/>
                  </a:cubicBezTo>
                  <a:cubicBezTo>
                    <a:pt x="790485" y="181951"/>
                    <a:pt x="613529" y="0"/>
                    <a:pt x="395243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4108" y="38100"/>
              <a:ext cx="64226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529668" y="2572162"/>
            <a:ext cx="723600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OBJECTIVE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393460" y="4405985"/>
            <a:ext cx="65078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35876" y="4405985"/>
            <a:ext cx="65078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562656" y="4405985"/>
            <a:ext cx="65078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926949" y="6827630"/>
            <a:ext cx="65078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04.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88016" y="6827630"/>
            <a:ext cx="65078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05.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312319" y="4141324"/>
            <a:ext cx="3128818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 reconciliation between invoices and ledger entries.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54736" y="4141324"/>
            <a:ext cx="2863028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 policy compliance 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81515" y="4141324"/>
            <a:ext cx="2863028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transparent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explainable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845808" y="6562968"/>
            <a:ext cx="3099286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a 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multi-agent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kflow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break down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 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sks 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gically.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206875" y="6562968"/>
            <a:ext cx="3099286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 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tructu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 outputs for 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ownstre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 systems.</a:t>
            </a:r>
          </a:p>
        </p:txBody>
      </p:sp>
      <p:sp>
        <p:nvSpPr>
          <p:cNvPr name="Freeform 54" id="54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7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0725" y="4905324"/>
            <a:ext cx="4832283" cy="2667750"/>
            <a:chOff x="0" y="0"/>
            <a:chExt cx="1384316" cy="764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4316" cy="764237"/>
            </a:xfrm>
            <a:custGeom>
              <a:avLst/>
              <a:gdLst/>
              <a:ahLst/>
              <a:cxnLst/>
              <a:rect r="r" b="b" t="t" l="l"/>
              <a:pathLst>
                <a:path h="764237" w="1384316">
                  <a:moveTo>
                    <a:pt x="48064" y="0"/>
                  </a:moveTo>
                  <a:lnTo>
                    <a:pt x="1336252" y="0"/>
                  </a:lnTo>
                  <a:cubicBezTo>
                    <a:pt x="1362797" y="0"/>
                    <a:pt x="1384316" y="21519"/>
                    <a:pt x="1384316" y="48064"/>
                  </a:cubicBezTo>
                  <a:lnTo>
                    <a:pt x="1384316" y="716173"/>
                  </a:lnTo>
                  <a:cubicBezTo>
                    <a:pt x="1384316" y="728920"/>
                    <a:pt x="1379252" y="741145"/>
                    <a:pt x="1370238" y="750159"/>
                  </a:cubicBezTo>
                  <a:cubicBezTo>
                    <a:pt x="1361224" y="759173"/>
                    <a:pt x="1348999" y="764237"/>
                    <a:pt x="1336252" y="764237"/>
                  </a:cubicBezTo>
                  <a:lnTo>
                    <a:pt x="48064" y="764237"/>
                  </a:lnTo>
                  <a:cubicBezTo>
                    <a:pt x="21519" y="764237"/>
                    <a:pt x="0" y="742718"/>
                    <a:pt x="0" y="716173"/>
                  </a:cubicBezTo>
                  <a:lnTo>
                    <a:pt x="0" y="48064"/>
                  </a:lnTo>
                  <a:cubicBezTo>
                    <a:pt x="0" y="35316"/>
                    <a:pt x="5064" y="23091"/>
                    <a:pt x="14078" y="14078"/>
                  </a:cubicBezTo>
                  <a:cubicBezTo>
                    <a:pt x="23091" y="5064"/>
                    <a:pt x="35316" y="0"/>
                    <a:pt x="48064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84316" cy="802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62923" y="4198842"/>
            <a:ext cx="1487887" cy="14878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27858" y="4905324"/>
            <a:ext cx="4832283" cy="2756347"/>
            <a:chOff x="0" y="0"/>
            <a:chExt cx="1384316" cy="7896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84316" cy="789617"/>
            </a:xfrm>
            <a:custGeom>
              <a:avLst/>
              <a:gdLst/>
              <a:ahLst/>
              <a:cxnLst/>
              <a:rect r="r" b="b" t="t" l="l"/>
              <a:pathLst>
                <a:path h="789617" w="1384316">
                  <a:moveTo>
                    <a:pt x="48064" y="0"/>
                  </a:moveTo>
                  <a:lnTo>
                    <a:pt x="1336252" y="0"/>
                  </a:lnTo>
                  <a:cubicBezTo>
                    <a:pt x="1362797" y="0"/>
                    <a:pt x="1384316" y="21519"/>
                    <a:pt x="1384316" y="48064"/>
                  </a:cubicBezTo>
                  <a:lnTo>
                    <a:pt x="1384316" y="741553"/>
                  </a:lnTo>
                  <a:cubicBezTo>
                    <a:pt x="1384316" y="754301"/>
                    <a:pt x="1379252" y="766526"/>
                    <a:pt x="1370238" y="775540"/>
                  </a:cubicBezTo>
                  <a:cubicBezTo>
                    <a:pt x="1361224" y="784553"/>
                    <a:pt x="1348999" y="789617"/>
                    <a:pt x="1336252" y="789617"/>
                  </a:cubicBezTo>
                  <a:lnTo>
                    <a:pt x="48064" y="789617"/>
                  </a:lnTo>
                  <a:cubicBezTo>
                    <a:pt x="35316" y="789617"/>
                    <a:pt x="23091" y="784553"/>
                    <a:pt x="14078" y="775540"/>
                  </a:cubicBezTo>
                  <a:cubicBezTo>
                    <a:pt x="5064" y="766526"/>
                    <a:pt x="0" y="754301"/>
                    <a:pt x="0" y="741553"/>
                  </a:cubicBezTo>
                  <a:lnTo>
                    <a:pt x="0" y="48064"/>
                  </a:lnTo>
                  <a:cubicBezTo>
                    <a:pt x="0" y="35316"/>
                    <a:pt x="5064" y="23091"/>
                    <a:pt x="14078" y="14078"/>
                  </a:cubicBezTo>
                  <a:cubicBezTo>
                    <a:pt x="23091" y="5064"/>
                    <a:pt x="35316" y="0"/>
                    <a:pt x="48064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84316" cy="827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00056" y="4198842"/>
            <a:ext cx="1487887" cy="148788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64992" y="4905324"/>
            <a:ext cx="4832283" cy="2667750"/>
            <a:chOff x="0" y="0"/>
            <a:chExt cx="1384316" cy="7642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84316" cy="764237"/>
            </a:xfrm>
            <a:custGeom>
              <a:avLst/>
              <a:gdLst/>
              <a:ahLst/>
              <a:cxnLst/>
              <a:rect r="r" b="b" t="t" l="l"/>
              <a:pathLst>
                <a:path h="764237" w="1384316">
                  <a:moveTo>
                    <a:pt x="48064" y="0"/>
                  </a:moveTo>
                  <a:lnTo>
                    <a:pt x="1336252" y="0"/>
                  </a:lnTo>
                  <a:cubicBezTo>
                    <a:pt x="1362797" y="0"/>
                    <a:pt x="1384316" y="21519"/>
                    <a:pt x="1384316" y="48064"/>
                  </a:cubicBezTo>
                  <a:lnTo>
                    <a:pt x="1384316" y="716173"/>
                  </a:lnTo>
                  <a:cubicBezTo>
                    <a:pt x="1384316" y="728920"/>
                    <a:pt x="1379252" y="741145"/>
                    <a:pt x="1370238" y="750159"/>
                  </a:cubicBezTo>
                  <a:cubicBezTo>
                    <a:pt x="1361224" y="759173"/>
                    <a:pt x="1348999" y="764237"/>
                    <a:pt x="1336252" y="764237"/>
                  </a:cubicBezTo>
                  <a:lnTo>
                    <a:pt x="48064" y="764237"/>
                  </a:lnTo>
                  <a:cubicBezTo>
                    <a:pt x="21519" y="764237"/>
                    <a:pt x="0" y="742718"/>
                    <a:pt x="0" y="716173"/>
                  </a:cubicBezTo>
                  <a:lnTo>
                    <a:pt x="0" y="48064"/>
                  </a:lnTo>
                  <a:cubicBezTo>
                    <a:pt x="0" y="35316"/>
                    <a:pt x="5064" y="23091"/>
                    <a:pt x="14078" y="14078"/>
                  </a:cubicBezTo>
                  <a:cubicBezTo>
                    <a:pt x="23091" y="5064"/>
                    <a:pt x="35316" y="0"/>
                    <a:pt x="48064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84316" cy="802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937190" y="4198842"/>
            <a:ext cx="1487887" cy="148788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350810" y="9258300"/>
            <a:ext cx="9586380" cy="2409157"/>
            <a:chOff x="0" y="0"/>
            <a:chExt cx="2524808" cy="6345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24808" cy="634510"/>
            </a:xfrm>
            <a:custGeom>
              <a:avLst/>
              <a:gdLst/>
              <a:ahLst/>
              <a:cxnLst/>
              <a:rect r="r" b="b" t="t" l="l"/>
              <a:pathLst>
                <a:path h="634510" w="2524808">
                  <a:moveTo>
                    <a:pt x="41187" y="0"/>
                  </a:moveTo>
                  <a:lnTo>
                    <a:pt x="2483620" y="0"/>
                  </a:lnTo>
                  <a:cubicBezTo>
                    <a:pt x="2506368" y="0"/>
                    <a:pt x="2524808" y="18440"/>
                    <a:pt x="2524808" y="41187"/>
                  </a:cubicBezTo>
                  <a:lnTo>
                    <a:pt x="2524808" y="593323"/>
                  </a:lnTo>
                  <a:cubicBezTo>
                    <a:pt x="2524808" y="604247"/>
                    <a:pt x="2520469" y="614723"/>
                    <a:pt x="2512744" y="622447"/>
                  </a:cubicBezTo>
                  <a:cubicBezTo>
                    <a:pt x="2505020" y="630171"/>
                    <a:pt x="2494544" y="634510"/>
                    <a:pt x="2483620" y="634510"/>
                  </a:cubicBezTo>
                  <a:lnTo>
                    <a:pt x="41187" y="634510"/>
                  </a:lnTo>
                  <a:cubicBezTo>
                    <a:pt x="18440" y="634510"/>
                    <a:pt x="0" y="616070"/>
                    <a:pt x="0" y="593323"/>
                  </a:cubicBezTo>
                  <a:lnTo>
                    <a:pt x="0" y="41187"/>
                  </a:lnTo>
                  <a:cubicBezTo>
                    <a:pt x="0" y="18440"/>
                    <a:pt x="18440" y="0"/>
                    <a:pt x="411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524808" cy="672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22143" y="4507109"/>
            <a:ext cx="814694" cy="854738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rot="0">
            <a:off x="8697235" y="4490652"/>
            <a:ext cx="893529" cy="1052219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13498" y="4345207"/>
            <a:ext cx="1135272" cy="1120233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78810" y="2524107"/>
            <a:ext cx="1188553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b="true" sz="6499">
                <a:solidFill>
                  <a:srgbClr val="E9EBED"/>
                </a:solidFill>
                <a:latin typeface="Inter Bold"/>
                <a:ea typeface="Inter Bold"/>
                <a:cs typeface="Inter Bold"/>
                <a:sym typeface="Inter Bold"/>
              </a:rPr>
              <a:t>WHAT AURIX PROVIDES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98689" y="6015391"/>
            <a:ext cx="3616355" cy="9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7"/>
              </a:lnSpc>
            </a:pPr>
            <a:r>
              <a:rPr lang="en-US" sz="264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Intelligent Financial Reconciliation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72398" y="5843013"/>
            <a:ext cx="4143204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Automated Policy Compliance &amp; Risk Detection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74592" y="5866121"/>
            <a:ext cx="3744068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Explainable Multi-Agent Reasoning Pipeline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50957" y="1608204"/>
            <a:ext cx="1353684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true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HIGH-LEVEL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6489A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7118" y="3287778"/>
            <a:ext cx="2092393" cy="5146030"/>
            <a:chOff x="0" y="0"/>
            <a:chExt cx="551083" cy="1355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083" cy="1355333"/>
            </a:xfrm>
            <a:custGeom>
              <a:avLst/>
              <a:gdLst/>
              <a:ahLst/>
              <a:cxnLst/>
              <a:rect r="r" b="b" t="t" l="l"/>
              <a:pathLst>
                <a:path h="1355333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163818" y="2913847"/>
            <a:ext cx="2092393" cy="5893892"/>
            <a:chOff x="0" y="0"/>
            <a:chExt cx="551083" cy="15523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083" cy="1552301"/>
            </a:xfrm>
            <a:custGeom>
              <a:avLst/>
              <a:gdLst/>
              <a:ahLst/>
              <a:cxnLst/>
              <a:rect r="r" b="b" t="t" l="l"/>
              <a:pathLst>
                <a:path h="1552301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701511" y="3287778"/>
            <a:ext cx="2092393" cy="5146030"/>
            <a:chOff x="0" y="0"/>
            <a:chExt cx="551083" cy="1355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1083" cy="1355333"/>
            </a:xfrm>
            <a:custGeom>
              <a:avLst/>
              <a:gdLst/>
              <a:ahLst/>
              <a:cxnLst/>
              <a:rect r="r" b="b" t="t" l="l"/>
              <a:pathLst>
                <a:path h="1355333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968211" y="2913847"/>
            <a:ext cx="2092393" cy="5893892"/>
            <a:chOff x="0" y="0"/>
            <a:chExt cx="551083" cy="15523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1083" cy="1552301"/>
            </a:xfrm>
            <a:custGeom>
              <a:avLst/>
              <a:gdLst/>
              <a:ahLst/>
              <a:cxnLst/>
              <a:rect r="r" b="b" t="t" l="l"/>
              <a:pathLst>
                <a:path h="1552301" w="55108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497471" y="9557758"/>
            <a:ext cx="21282941" cy="1594069"/>
            <a:chOff x="0" y="0"/>
            <a:chExt cx="5605384" cy="4198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05384" cy="419837"/>
            </a:xfrm>
            <a:custGeom>
              <a:avLst/>
              <a:gdLst/>
              <a:ahLst/>
              <a:cxnLst/>
              <a:rect r="r" b="b" t="t" l="l"/>
              <a:pathLst>
                <a:path h="419837" w="5605384">
                  <a:moveTo>
                    <a:pt x="18552" y="0"/>
                  </a:moveTo>
                  <a:lnTo>
                    <a:pt x="5586832" y="0"/>
                  </a:lnTo>
                  <a:cubicBezTo>
                    <a:pt x="5597078" y="0"/>
                    <a:pt x="5605384" y="8306"/>
                    <a:pt x="5605384" y="18552"/>
                  </a:cubicBezTo>
                  <a:lnTo>
                    <a:pt x="5605384" y="401285"/>
                  </a:lnTo>
                  <a:cubicBezTo>
                    <a:pt x="5605384" y="406206"/>
                    <a:pt x="5603429" y="410924"/>
                    <a:pt x="5599950" y="414403"/>
                  </a:cubicBezTo>
                  <a:cubicBezTo>
                    <a:pt x="5596471" y="417883"/>
                    <a:pt x="5591752" y="419837"/>
                    <a:pt x="5586832" y="419837"/>
                  </a:cubicBezTo>
                  <a:lnTo>
                    <a:pt x="18552" y="419837"/>
                  </a:lnTo>
                  <a:cubicBezTo>
                    <a:pt x="8306" y="419837"/>
                    <a:pt x="0" y="411531"/>
                    <a:pt x="0" y="401285"/>
                  </a:cubicBezTo>
                  <a:lnTo>
                    <a:pt x="0" y="18552"/>
                  </a:lnTo>
                  <a:cubicBezTo>
                    <a:pt x="0" y="8306"/>
                    <a:pt x="8306" y="0"/>
                    <a:pt x="185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605384" cy="457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05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99630" y="2787797"/>
            <a:ext cx="15288740" cy="5503946"/>
          </a:xfrm>
          <a:custGeom>
            <a:avLst/>
            <a:gdLst/>
            <a:ahLst/>
            <a:cxnLst/>
            <a:rect r="r" b="b" t="t" l="l"/>
            <a:pathLst>
              <a:path h="5503946" w="15288740">
                <a:moveTo>
                  <a:pt x="0" y="0"/>
                </a:moveTo>
                <a:lnTo>
                  <a:pt x="15288740" y="0"/>
                </a:lnTo>
                <a:lnTo>
                  <a:pt x="15288740" y="5503946"/>
                </a:lnTo>
                <a:lnTo>
                  <a:pt x="0" y="550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03352" y="-544202"/>
            <a:ext cx="9208280" cy="12383687"/>
            <a:chOff x="0" y="0"/>
            <a:chExt cx="2398142" cy="3225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8142" cy="3225124"/>
            </a:xfrm>
            <a:custGeom>
              <a:avLst/>
              <a:gdLst/>
              <a:ahLst/>
              <a:cxnLst/>
              <a:rect r="r" b="b" t="t" l="l"/>
              <a:pathLst>
                <a:path h="3225124" w="2398142">
                  <a:moveTo>
                    <a:pt x="33630" y="0"/>
                  </a:moveTo>
                  <a:lnTo>
                    <a:pt x="2364512" y="0"/>
                  </a:lnTo>
                  <a:cubicBezTo>
                    <a:pt x="2383086" y="0"/>
                    <a:pt x="2398142" y="15057"/>
                    <a:pt x="2398142" y="33630"/>
                  </a:cubicBezTo>
                  <a:lnTo>
                    <a:pt x="2398142" y="3191494"/>
                  </a:lnTo>
                  <a:cubicBezTo>
                    <a:pt x="2398142" y="3210067"/>
                    <a:pt x="2383086" y="3225124"/>
                    <a:pt x="2364512" y="3225124"/>
                  </a:cubicBezTo>
                  <a:lnTo>
                    <a:pt x="33630" y="3225124"/>
                  </a:lnTo>
                  <a:cubicBezTo>
                    <a:pt x="24711" y="3225124"/>
                    <a:pt x="16157" y="3221581"/>
                    <a:pt x="9850" y="3215274"/>
                  </a:cubicBezTo>
                  <a:cubicBezTo>
                    <a:pt x="3543" y="3208967"/>
                    <a:pt x="0" y="3200413"/>
                    <a:pt x="0" y="3191494"/>
                  </a:cubicBezTo>
                  <a:lnTo>
                    <a:pt x="0" y="33630"/>
                  </a:lnTo>
                  <a:cubicBezTo>
                    <a:pt x="0" y="24711"/>
                    <a:pt x="3543" y="16157"/>
                    <a:pt x="9850" y="9850"/>
                  </a:cubicBezTo>
                  <a:cubicBezTo>
                    <a:pt x="16157" y="3543"/>
                    <a:pt x="24711" y="0"/>
                    <a:pt x="33630" y="0"/>
                  </a:cubicBezTo>
                  <a:close/>
                </a:path>
              </a:pathLst>
            </a:custGeom>
            <a:solidFill>
              <a:srgbClr val="2637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98142" cy="3263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756041" y="599266"/>
            <a:ext cx="7433516" cy="16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true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MULTI-AGENT WORKFLOW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7579" y="8505927"/>
            <a:ext cx="14946827" cy="1027594"/>
          </a:xfrm>
          <a:custGeom>
            <a:avLst/>
            <a:gdLst/>
            <a:ahLst/>
            <a:cxnLst/>
            <a:rect r="r" b="b" t="t" l="l"/>
            <a:pathLst>
              <a:path h="1027594" w="14946827">
                <a:moveTo>
                  <a:pt x="0" y="0"/>
                </a:moveTo>
                <a:lnTo>
                  <a:pt x="14946827" y="0"/>
                </a:lnTo>
                <a:lnTo>
                  <a:pt x="14946827" y="1027594"/>
                </a:lnTo>
                <a:lnTo>
                  <a:pt x="0" y="1027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375424" y="2446071"/>
            <a:ext cx="5290721" cy="2593896"/>
            <a:chOff x="0" y="0"/>
            <a:chExt cx="1213302" cy="5948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3302" cy="594849"/>
            </a:xfrm>
            <a:custGeom>
              <a:avLst/>
              <a:gdLst/>
              <a:ahLst/>
              <a:cxnLst/>
              <a:rect r="r" b="b" t="t" l="l"/>
              <a:pathLst>
                <a:path h="594849" w="1213302">
                  <a:moveTo>
                    <a:pt x="43899" y="0"/>
                  </a:moveTo>
                  <a:lnTo>
                    <a:pt x="1169403" y="0"/>
                  </a:lnTo>
                  <a:cubicBezTo>
                    <a:pt x="1181045" y="0"/>
                    <a:pt x="1192211" y="4625"/>
                    <a:pt x="1200444" y="12858"/>
                  </a:cubicBezTo>
                  <a:cubicBezTo>
                    <a:pt x="1208677" y="21090"/>
                    <a:pt x="1213302" y="32256"/>
                    <a:pt x="1213302" y="43899"/>
                  </a:cubicBezTo>
                  <a:lnTo>
                    <a:pt x="1213302" y="550950"/>
                  </a:lnTo>
                  <a:cubicBezTo>
                    <a:pt x="1213302" y="562592"/>
                    <a:pt x="1208677" y="573758"/>
                    <a:pt x="1200444" y="581991"/>
                  </a:cubicBezTo>
                  <a:cubicBezTo>
                    <a:pt x="1192211" y="590224"/>
                    <a:pt x="1181045" y="594849"/>
                    <a:pt x="1169403" y="594849"/>
                  </a:cubicBezTo>
                  <a:lnTo>
                    <a:pt x="43899" y="594849"/>
                  </a:lnTo>
                  <a:cubicBezTo>
                    <a:pt x="32256" y="594849"/>
                    <a:pt x="21090" y="590224"/>
                    <a:pt x="12858" y="581991"/>
                  </a:cubicBezTo>
                  <a:cubicBezTo>
                    <a:pt x="4625" y="573758"/>
                    <a:pt x="0" y="562592"/>
                    <a:pt x="0" y="550950"/>
                  </a:cubicBezTo>
                  <a:lnTo>
                    <a:pt x="0" y="43899"/>
                  </a:lnTo>
                  <a:cubicBezTo>
                    <a:pt x="0" y="32256"/>
                    <a:pt x="4625" y="21090"/>
                    <a:pt x="12858" y="12858"/>
                  </a:cubicBezTo>
                  <a:cubicBezTo>
                    <a:pt x="21090" y="4625"/>
                    <a:pt x="32256" y="0"/>
                    <a:pt x="43899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13302" cy="63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75424" y="5424764"/>
            <a:ext cx="5290721" cy="2593896"/>
            <a:chOff x="0" y="0"/>
            <a:chExt cx="1213302" cy="5948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3302" cy="594849"/>
            </a:xfrm>
            <a:custGeom>
              <a:avLst/>
              <a:gdLst/>
              <a:ahLst/>
              <a:cxnLst/>
              <a:rect r="r" b="b" t="t" l="l"/>
              <a:pathLst>
                <a:path h="594849" w="1213302">
                  <a:moveTo>
                    <a:pt x="43899" y="0"/>
                  </a:moveTo>
                  <a:lnTo>
                    <a:pt x="1169403" y="0"/>
                  </a:lnTo>
                  <a:cubicBezTo>
                    <a:pt x="1181045" y="0"/>
                    <a:pt x="1192211" y="4625"/>
                    <a:pt x="1200444" y="12858"/>
                  </a:cubicBezTo>
                  <a:cubicBezTo>
                    <a:pt x="1208677" y="21090"/>
                    <a:pt x="1213302" y="32256"/>
                    <a:pt x="1213302" y="43899"/>
                  </a:cubicBezTo>
                  <a:lnTo>
                    <a:pt x="1213302" y="550950"/>
                  </a:lnTo>
                  <a:cubicBezTo>
                    <a:pt x="1213302" y="562592"/>
                    <a:pt x="1208677" y="573758"/>
                    <a:pt x="1200444" y="581991"/>
                  </a:cubicBezTo>
                  <a:cubicBezTo>
                    <a:pt x="1192211" y="590224"/>
                    <a:pt x="1181045" y="594849"/>
                    <a:pt x="1169403" y="594849"/>
                  </a:cubicBezTo>
                  <a:lnTo>
                    <a:pt x="43899" y="594849"/>
                  </a:lnTo>
                  <a:cubicBezTo>
                    <a:pt x="32256" y="594849"/>
                    <a:pt x="21090" y="590224"/>
                    <a:pt x="12858" y="581991"/>
                  </a:cubicBezTo>
                  <a:cubicBezTo>
                    <a:pt x="4625" y="573758"/>
                    <a:pt x="0" y="562592"/>
                    <a:pt x="0" y="550950"/>
                  </a:cubicBezTo>
                  <a:lnTo>
                    <a:pt x="0" y="43899"/>
                  </a:lnTo>
                  <a:cubicBezTo>
                    <a:pt x="0" y="32256"/>
                    <a:pt x="4625" y="21090"/>
                    <a:pt x="12858" y="12858"/>
                  </a:cubicBezTo>
                  <a:cubicBezTo>
                    <a:pt x="21090" y="4625"/>
                    <a:pt x="32256" y="0"/>
                    <a:pt x="43899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13302" cy="63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63939" y="2446071"/>
            <a:ext cx="5779128" cy="5572589"/>
            <a:chOff x="0" y="0"/>
            <a:chExt cx="1325306" cy="12779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5306" cy="1277942"/>
            </a:xfrm>
            <a:custGeom>
              <a:avLst/>
              <a:gdLst/>
              <a:ahLst/>
              <a:cxnLst/>
              <a:rect r="r" b="b" t="t" l="l"/>
              <a:pathLst>
                <a:path h="1277942" w="1325306">
                  <a:moveTo>
                    <a:pt x="40189" y="0"/>
                  </a:moveTo>
                  <a:lnTo>
                    <a:pt x="1285117" y="0"/>
                  </a:lnTo>
                  <a:cubicBezTo>
                    <a:pt x="1295776" y="0"/>
                    <a:pt x="1305998" y="4234"/>
                    <a:pt x="1313535" y="11771"/>
                  </a:cubicBezTo>
                  <a:cubicBezTo>
                    <a:pt x="1321072" y="19308"/>
                    <a:pt x="1325306" y="29530"/>
                    <a:pt x="1325306" y="40189"/>
                  </a:cubicBezTo>
                  <a:lnTo>
                    <a:pt x="1325306" y="1237753"/>
                  </a:lnTo>
                  <a:cubicBezTo>
                    <a:pt x="1325306" y="1259948"/>
                    <a:pt x="1307313" y="1277942"/>
                    <a:pt x="1285117" y="1277942"/>
                  </a:cubicBezTo>
                  <a:lnTo>
                    <a:pt x="40189" y="1277942"/>
                  </a:lnTo>
                  <a:cubicBezTo>
                    <a:pt x="29530" y="1277942"/>
                    <a:pt x="19308" y="1273707"/>
                    <a:pt x="11771" y="1266170"/>
                  </a:cubicBezTo>
                  <a:cubicBezTo>
                    <a:pt x="4234" y="1258634"/>
                    <a:pt x="0" y="1248411"/>
                    <a:pt x="0" y="1237753"/>
                  </a:cubicBezTo>
                  <a:lnTo>
                    <a:pt x="0" y="40189"/>
                  </a:lnTo>
                  <a:cubicBezTo>
                    <a:pt x="0" y="29530"/>
                    <a:pt x="4234" y="19308"/>
                    <a:pt x="11771" y="11771"/>
                  </a:cubicBezTo>
                  <a:cubicBezTo>
                    <a:pt x="19308" y="4234"/>
                    <a:pt x="29530" y="0"/>
                    <a:pt x="40189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325306" cy="131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900899" y="3204671"/>
            <a:ext cx="1076696" cy="107669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900899" y="6183364"/>
            <a:ext cx="1076696" cy="107669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125591" y="2884085"/>
            <a:ext cx="1076696" cy="107669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054997" y="3451682"/>
            <a:ext cx="768501" cy="50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1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054997" y="6430375"/>
            <a:ext cx="768501" cy="50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1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79689" y="3131096"/>
            <a:ext cx="768501" cy="50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1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79619" y="2592748"/>
            <a:ext cx="4147821" cy="5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Rewriter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279619" y="5571441"/>
            <a:ext cx="4147821" cy="5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Planner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68133" y="2611798"/>
            <a:ext cx="4147821" cy="403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6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</a:t>
            </a:r>
            <a:r>
              <a:rPr lang="en-US" sz="2296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etrieval &amp; Similarity Agent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279619" y="3241440"/>
            <a:ext cx="3740818" cy="16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Normalizes the user query, extracts entities (invoice, ledger, vendor), and identifies intent.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279619" y="6220133"/>
            <a:ext cx="4147821" cy="16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Converts interpreted intent into an ordered execution plan (retrieve → reconcile → policy_check → explain).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99746" y="3137996"/>
            <a:ext cx="4216208" cy="3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3"/>
              </a:lnSpc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Selects top relevant invoices, ledgers, and policies using blended lexical + semantic similarity.</a:t>
            </a:r>
          </a:p>
          <a:p>
            <a:pPr algn="l">
              <a:lnSpc>
                <a:spcPts val="3053"/>
              </a:lnSpc>
            </a:pPr>
          </a:p>
          <a:p>
            <a:pPr algn="l" marL="470949" indent="-235474" lvl="1">
              <a:lnSpc>
                <a:spcPts val="3053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 scoring:</a:t>
            </a:r>
          </a:p>
          <a:p>
            <a:pPr algn="l">
              <a:lnSpc>
                <a:spcPts val="3053"/>
              </a:lnSpc>
            </a:pPr>
          </a:p>
          <a:p>
            <a:pPr algn="l">
              <a:lnSpc>
                <a:spcPts val="3053"/>
              </a:lnSpc>
            </a:pPr>
          </a:p>
          <a:p>
            <a:pPr algn="l" marL="470949" indent="-235474" lvl="1">
              <a:lnSpc>
                <a:spcPts val="3053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83640" y="5252450"/>
            <a:ext cx="4680648" cy="1148083"/>
          </a:xfrm>
          <a:prstGeom prst="rect">
            <a:avLst/>
          </a:prstGeom>
        </p:spPr>
      </p:pic>
      <p:sp>
        <p:nvSpPr>
          <p:cNvPr name="Freeform 40" id="40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37012" y="6310655"/>
            <a:ext cx="4932689" cy="154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8026" y="6616939"/>
            <a:ext cx="19376880" cy="3815775"/>
            <a:chOff x="0" y="0"/>
            <a:chExt cx="5103376" cy="10049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3376" cy="1004978"/>
            </a:xfrm>
            <a:custGeom>
              <a:avLst/>
              <a:gdLst/>
              <a:ahLst/>
              <a:cxnLst/>
              <a:rect r="r" b="b" t="t" l="l"/>
              <a:pathLst>
                <a:path h="1004978" w="5103376">
                  <a:moveTo>
                    <a:pt x="0" y="0"/>
                  </a:moveTo>
                  <a:lnTo>
                    <a:pt x="5103376" y="0"/>
                  </a:lnTo>
                  <a:lnTo>
                    <a:pt x="5103376" y="1004978"/>
                  </a:lnTo>
                  <a:lnTo>
                    <a:pt x="0" y="1004978"/>
                  </a:lnTo>
                  <a:close/>
                </a:path>
              </a:pathLst>
            </a:custGeom>
            <a:solidFill>
              <a:srgbClr val="2637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03376" cy="1043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6760" y="2690007"/>
            <a:ext cx="5321876" cy="4317820"/>
            <a:chOff x="0" y="0"/>
            <a:chExt cx="1318665" cy="10698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8665" cy="1069878"/>
            </a:xfrm>
            <a:custGeom>
              <a:avLst/>
              <a:gdLst/>
              <a:ahLst/>
              <a:cxnLst/>
              <a:rect r="r" b="b" t="t" l="l"/>
              <a:pathLst>
                <a:path h="1069878" w="1318665">
                  <a:moveTo>
                    <a:pt x="43642" y="0"/>
                  </a:moveTo>
                  <a:lnTo>
                    <a:pt x="1275023" y="0"/>
                  </a:lnTo>
                  <a:cubicBezTo>
                    <a:pt x="1299125" y="0"/>
                    <a:pt x="1318665" y="19539"/>
                    <a:pt x="1318665" y="43642"/>
                  </a:cubicBezTo>
                  <a:lnTo>
                    <a:pt x="1318665" y="1026236"/>
                  </a:lnTo>
                  <a:cubicBezTo>
                    <a:pt x="1318665" y="1050338"/>
                    <a:pt x="1299125" y="1069878"/>
                    <a:pt x="1275023" y="1069878"/>
                  </a:cubicBezTo>
                  <a:lnTo>
                    <a:pt x="43642" y="1069878"/>
                  </a:lnTo>
                  <a:cubicBezTo>
                    <a:pt x="19539" y="1069878"/>
                    <a:pt x="0" y="1050338"/>
                    <a:pt x="0" y="1026236"/>
                  </a:cubicBezTo>
                  <a:lnTo>
                    <a:pt x="0" y="43642"/>
                  </a:lnTo>
                  <a:cubicBezTo>
                    <a:pt x="0" y="19539"/>
                    <a:pt x="19539" y="0"/>
                    <a:pt x="43642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18665" cy="1107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26374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23195" y="871271"/>
            <a:ext cx="116983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b="true" sz="6499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MULTI-AGENT WORKFLOW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07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034873" y="2690007"/>
            <a:ext cx="4896652" cy="4317820"/>
            <a:chOff x="0" y="0"/>
            <a:chExt cx="1213302" cy="10698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3302" cy="1069878"/>
            </a:xfrm>
            <a:custGeom>
              <a:avLst/>
              <a:gdLst/>
              <a:ahLst/>
              <a:cxnLst/>
              <a:rect r="r" b="b" t="t" l="l"/>
              <a:pathLst>
                <a:path h="1069878" w="1213302">
                  <a:moveTo>
                    <a:pt x="47432" y="0"/>
                  </a:moveTo>
                  <a:lnTo>
                    <a:pt x="1165870" y="0"/>
                  </a:lnTo>
                  <a:cubicBezTo>
                    <a:pt x="1178449" y="0"/>
                    <a:pt x="1190514" y="4997"/>
                    <a:pt x="1199409" y="13892"/>
                  </a:cubicBezTo>
                  <a:cubicBezTo>
                    <a:pt x="1208304" y="22788"/>
                    <a:pt x="1213302" y="34852"/>
                    <a:pt x="1213302" y="47432"/>
                  </a:cubicBezTo>
                  <a:lnTo>
                    <a:pt x="1213302" y="1022446"/>
                  </a:lnTo>
                  <a:cubicBezTo>
                    <a:pt x="1213302" y="1035025"/>
                    <a:pt x="1208304" y="1047090"/>
                    <a:pt x="1199409" y="1055985"/>
                  </a:cubicBezTo>
                  <a:cubicBezTo>
                    <a:pt x="1190514" y="1064880"/>
                    <a:pt x="1178449" y="1069878"/>
                    <a:pt x="1165870" y="1069878"/>
                  </a:cubicBezTo>
                  <a:lnTo>
                    <a:pt x="47432" y="1069878"/>
                  </a:lnTo>
                  <a:cubicBezTo>
                    <a:pt x="34852" y="1069878"/>
                    <a:pt x="22788" y="1064880"/>
                    <a:pt x="13892" y="1055985"/>
                  </a:cubicBezTo>
                  <a:cubicBezTo>
                    <a:pt x="4997" y="1047090"/>
                    <a:pt x="0" y="1035025"/>
                    <a:pt x="0" y="1022446"/>
                  </a:cubicBezTo>
                  <a:lnTo>
                    <a:pt x="0" y="47432"/>
                  </a:lnTo>
                  <a:cubicBezTo>
                    <a:pt x="0" y="34852"/>
                    <a:pt x="4997" y="22788"/>
                    <a:pt x="13892" y="13892"/>
                  </a:cubicBezTo>
                  <a:cubicBezTo>
                    <a:pt x="22788" y="4997"/>
                    <a:pt x="34852" y="0"/>
                    <a:pt x="47432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13302" cy="1107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42156" y="2690007"/>
            <a:ext cx="4896652" cy="4317820"/>
            <a:chOff x="0" y="0"/>
            <a:chExt cx="1213302" cy="10698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13302" cy="1069878"/>
            </a:xfrm>
            <a:custGeom>
              <a:avLst/>
              <a:gdLst/>
              <a:ahLst/>
              <a:cxnLst/>
              <a:rect r="r" b="b" t="t" l="l"/>
              <a:pathLst>
                <a:path h="1069878" w="1213302">
                  <a:moveTo>
                    <a:pt x="47432" y="0"/>
                  </a:moveTo>
                  <a:lnTo>
                    <a:pt x="1165870" y="0"/>
                  </a:lnTo>
                  <a:cubicBezTo>
                    <a:pt x="1178449" y="0"/>
                    <a:pt x="1190514" y="4997"/>
                    <a:pt x="1199409" y="13892"/>
                  </a:cubicBezTo>
                  <a:cubicBezTo>
                    <a:pt x="1208304" y="22788"/>
                    <a:pt x="1213302" y="34852"/>
                    <a:pt x="1213302" y="47432"/>
                  </a:cubicBezTo>
                  <a:lnTo>
                    <a:pt x="1213302" y="1022446"/>
                  </a:lnTo>
                  <a:cubicBezTo>
                    <a:pt x="1213302" y="1035025"/>
                    <a:pt x="1208304" y="1047090"/>
                    <a:pt x="1199409" y="1055985"/>
                  </a:cubicBezTo>
                  <a:cubicBezTo>
                    <a:pt x="1190514" y="1064880"/>
                    <a:pt x="1178449" y="1069878"/>
                    <a:pt x="1165870" y="1069878"/>
                  </a:cubicBezTo>
                  <a:lnTo>
                    <a:pt x="47432" y="1069878"/>
                  </a:lnTo>
                  <a:cubicBezTo>
                    <a:pt x="34852" y="1069878"/>
                    <a:pt x="22788" y="1064880"/>
                    <a:pt x="13892" y="1055985"/>
                  </a:cubicBezTo>
                  <a:cubicBezTo>
                    <a:pt x="4997" y="1047090"/>
                    <a:pt x="0" y="1035025"/>
                    <a:pt x="0" y="1022446"/>
                  </a:cubicBezTo>
                  <a:lnTo>
                    <a:pt x="0" y="47432"/>
                  </a:lnTo>
                  <a:cubicBezTo>
                    <a:pt x="0" y="34852"/>
                    <a:pt x="4997" y="22788"/>
                    <a:pt x="13892" y="13892"/>
                  </a:cubicBezTo>
                  <a:cubicBezTo>
                    <a:pt x="22788" y="4997"/>
                    <a:pt x="34852" y="0"/>
                    <a:pt x="47432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13302" cy="1107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7579" y="3387673"/>
            <a:ext cx="996500" cy="99650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02975" y="3387673"/>
            <a:ext cx="996500" cy="99650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536623" y="3387673"/>
            <a:ext cx="996500" cy="99650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50199" y="3610610"/>
            <a:ext cx="711261" cy="47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657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04.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45595" y="3610610"/>
            <a:ext cx="711261" cy="47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657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06.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79243" y="3610610"/>
            <a:ext cx="711261" cy="47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657" b="true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05.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83607" y="2820084"/>
            <a:ext cx="3838879" cy="47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657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Reconciliation Agent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05695" y="2820084"/>
            <a:ext cx="3838879" cy="47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657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Exp</a:t>
            </a:r>
            <a:r>
              <a:rPr lang="en-US" sz="2657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lainer Agent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71720" y="2872207"/>
            <a:ext cx="3862343" cy="403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6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</a:t>
            </a:r>
            <a:r>
              <a:rPr lang="en-US" sz="2296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mpliance Agent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83607" y="3421878"/>
            <a:ext cx="3462191" cy="262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Matches each invoice to the best ledger based on vendor similarity and amount difference.</a:t>
            </a:r>
          </a:p>
          <a:p>
            <a:pPr algn="l">
              <a:lnSpc>
                <a:spcPts val="2976"/>
              </a:lnSpc>
            </a:pPr>
          </a:p>
          <a:p>
            <a:pPr algn="l">
              <a:lnSpc>
                <a:spcPts val="2976"/>
              </a:lnSpc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Amount deviation:</a:t>
            </a:r>
          </a:p>
          <a:p>
            <a:pPr algn="l">
              <a:lnSpc>
                <a:spcPts val="2976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3170500" y="3258647"/>
            <a:ext cx="3838879" cy="3374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8973" indent="-229487" lvl="1">
              <a:lnSpc>
                <a:spcPts val="2976"/>
              </a:lnSpc>
              <a:buFont typeface="Arial"/>
              <a:buChar char="•"/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Produces a structured, auditor-friendly Markdown summary covering reconciliation, policy checks, and final risk.</a:t>
            </a:r>
          </a:p>
          <a:p>
            <a:pPr algn="l" marL="458973" indent="-229487" lvl="1">
              <a:lnSpc>
                <a:spcPts val="2976"/>
              </a:lnSpc>
              <a:buFont typeface="Arial"/>
              <a:buChar char="•"/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Synthesizes outputs into clear human-readable reasoning.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750199" y="7497231"/>
            <a:ext cx="16871346" cy="1159905"/>
          </a:xfrm>
          <a:custGeom>
            <a:avLst/>
            <a:gdLst/>
            <a:ahLst/>
            <a:cxnLst/>
            <a:rect r="r" b="b" t="t" l="l"/>
            <a:pathLst>
              <a:path h="1159905" w="16871346">
                <a:moveTo>
                  <a:pt x="0" y="0"/>
                </a:moveTo>
                <a:lnTo>
                  <a:pt x="16871346" y="0"/>
                </a:lnTo>
                <a:lnTo>
                  <a:pt x="16871346" y="1159906"/>
                </a:lnTo>
                <a:lnTo>
                  <a:pt x="0" y="115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56366" y="5443826"/>
            <a:ext cx="5126896" cy="1651647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7871720" y="3384944"/>
            <a:ext cx="3755810" cy="235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Evaluates matched pairs against policies and detects violations with severity scoring.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Policy triggers expressed as logical rules, e.g.:</a:t>
            </a:r>
          </a:p>
          <a:p>
            <a:pPr algn="l">
              <a:lnSpc>
                <a:spcPts val="2660"/>
              </a:lnSpc>
            </a:pP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19318" y="5204092"/>
            <a:ext cx="4213552" cy="1292365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6234763" y="1532096"/>
            <a:ext cx="2315665" cy="6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8"/>
              </a:lnSpc>
            </a:pPr>
            <a:r>
              <a:rPr lang="en-US" sz="3912" b="true">
                <a:gradFill>
                  <a:gsLst>
                    <a:gs pos="0">
                      <a:srgbClr val="283F52">
                        <a:alpha val="100000"/>
                      </a:srgbClr>
                    </a:gs>
                    <a:gs pos="20000">
                      <a:srgbClr val="283E51">
                        <a:alpha val="100000"/>
                      </a:srgbClr>
                    </a:gs>
                    <a:gs pos="40000">
                      <a:srgbClr val="263744">
                        <a:alpha val="100000"/>
                      </a:srgbClr>
                    </a:gs>
                    <a:gs pos="60000">
                      <a:srgbClr val="263744">
                        <a:alpha val="100000"/>
                      </a:srgbClr>
                    </a:gs>
                    <a:gs pos="80000">
                      <a:srgbClr val="283E51">
                        <a:alpha val="100000"/>
                      </a:srgbClr>
                    </a:gs>
                    <a:gs pos="100000">
                      <a:srgbClr val="283E51">
                        <a:alpha val="100000"/>
                      </a:srgbClr>
                    </a:gs>
                  </a:gsLst>
                  <a:lin ang="270000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CONTD.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7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063693" y="7861462"/>
            <a:ext cx="3367739" cy="3062495"/>
            <a:chOff x="0" y="0"/>
            <a:chExt cx="886976" cy="8065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6976" cy="806583"/>
            </a:xfrm>
            <a:custGeom>
              <a:avLst/>
              <a:gdLst/>
              <a:ahLst/>
              <a:cxnLst/>
              <a:rect r="r" b="b" t="t" l="l"/>
              <a:pathLst>
                <a:path h="806583" w="886976">
                  <a:moveTo>
                    <a:pt x="117241" y="0"/>
                  </a:moveTo>
                  <a:lnTo>
                    <a:pt x="769735" y="0"/>
                  </a:lnTo>
                  <a:cubicBezTo>
                    <a:pt x="800829" y="0"/>
                    <a:pt x="830650" y="12352"/>
                    <a:pt x="852637" y="34339"/>
                  </a:cubicBezTo>
                  <a:cubicBezTo>
                    <a:pt x="874624" y="56326"/>
                    <a:pt x="886976" y="86147"/>
                    <a:pt x="886976" y="117241"/>
                  </a:cubicBezTo>
                  <a:lnTo>
                    <a:pt x="886976" y="689342"/>
                  </a:lnTo>
                  <a:cubicBezTo>
                    <a:pt x="886976" y="754092"/>
                    <a:pt x="834486" y="806583"/>
                    <a:pt x="769735" y="806583"/>
                  </a:cubicBezTo>
                  <a:lnTo>
                    <a:pt x="117241" y="806583"/>
                  </a:lnTo>
                  <a:cubicBezTo>
                    <a:pt x="52491" y="806583"/>
                    <a:pt x="0" y="754092"/>
                    <a:pt x="0" y="689342"/>
                  </a:cubicBezTo>
                  <a:lnTo>
                    <a:pt x="0" y="117241"/>
                  </a:lnTo>
                  <a:cubicBezTo>
                    <a:pt x="0" y="52491"/>
                    <a:pt x="52491" y="0"/>
                    <a:pt x="1172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6976" cy="84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42843" y="3196731"/>
            <a:ext cx="3051719" cy="4664731"/>
            <a:chOff x="0" y="0"/>
            <a:chExt cx="803745" cy="12285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3745" cy="1228571"/>
            </a:xfrm>
            <a:custGeom>
              <a:avLst/>
              <a:gdLst/>
              <a:ahLst/>
              <a:cxnLst/>
              <a:rect r="r" b="b" t="t" l="l"/>
              <a:pathLst>
                <a:path h="1228571" w="803745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099189"/>
                  </a:lnTo>
                  <a:cubicBezTo>
                    <a:pt x="803745" y="1170645"/>
                    <a:pt x="745819" y="1228571"/>
                    <a:pt x="674363" y="1228571"/>
                  </a:cubicBezTo>
                  <a:lnTo>
                    <a:pt x="129382" y="1228571"/>
                  </a:lnTo>
                  <a:cubicBezTo>
                    <a:pt x="57926" y="1228571"/>
                    <a:pt x="0" y="1170645"/>
                    <a:pt x="0" y="109918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03745" cy="1266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69422" y="2031325"/>
            <a:ext cx="9648434" cy="16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PROMPT LAYERING STRATEGY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08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69422" y="4061739"/>
            <a:ext cx="557259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ACCAE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Message: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69422" y="4798339"/>
            <a:ext cx="13829396" cy="2294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226" indent="-281113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embeddings</a:t>
            </a:r>
          </a:p>
          <a:p>
            <a:pPr algn="l" marL="562226" indent="-281113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retrieval vectors</a:t>
            </a:r>
          </a:p>
          <a:p>
            <a:pPr algn="l" marL="562226" indent="-281113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Entire intelligence comes from agent instructions + JSON data + LLM reasoning</a:t>
            </a:r>
          </a:p>
          <a:p>
            <a:pPr algn="l" marL="562226" indent="-281113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agent receives structured input &amp; produces structured output</a:t>
            </a:r>
          </a:p>
          <a:p>
            <a:pPr algn="l" marL="562226" indent="-281113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combined into a single master prompt (final_prompt.txt)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1671" y="-674991"/>
            <a:ext cx="2622271" cy="4817892"/>
            <a:chOff x="0" y="0"/>
            <a:chExt cx="690639" cy="12689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0639" cy="1268910"/>
            </a:xfrm>
            <a:custGeom>
              <a:avLst/>
              <a:gdLst/>
              <a:ahLst/>
              <a:cxnLst/>
              <a:rect r="r" b="b" t="t" l="l"/>
              <a:pathLst>
                <a:path h="1268910" w="690639">
                  <a:moveTo>
                    <a:pt x="150571" y="0"/>
                  </a:moveTo>
                  <a:lnTo>
                    <a:pt x="540068" y="0"/>
                  </a:lnTo>
                  <a:cubicBezTo>
                    <a:pt x="623226" y="0"/>
                    <a:pt x="690639" y="67413"/>
                    <a:pt x="690639" y="150571"/>
                  </a:cubicBezTo>
                  <a:lnTo>
                    <a:pt x="690639" y="1118339"/>
                  </a:lnTo>
                  <a:cubicBezTo>
                    <a:pt x="690639" y="1158273"/>
                    <a:pt x="674776" y="1196571"/>
                    <a:pt x="646538" y="1224809"/>
                  </a:cubicBezTo>
                  <a:cubicBezTo>
                    <a:pt x="618301" y="1253046"/>
                    <a:pt x="580002" y="1268910"/>
                    <a:pt x="540068" y="1268910"/>
                  </a:cubicBezTo>
                  <a:lnTo>
                    <a:pt x="150571" y="1268910"/>
                  </a:lnTo>
                  <a:cubicBezTo>
                    <a:pt x="110637" y="1268910"/>
                    <a:pt x="72339" y="1253046"/>
                    <a:pt x="44101" y="1224809"/>
                  </a:cubicBezTo>
                  <a:cubicBezTo>
                    <a:pt x="15864" y="1196571"/>
                    <a:pt x="0" y="1158273"/>
                    <a:pt x="0" y="1118339"/>
                  </a:cubicBezTo>
                  <a:lnTo>
                    <a:pt x="0" y="150571"/>
                  </a:lnTo>
                  <a:cubicBezTo>
                    <a:pt x="0" y="110637"/>
                    <a:pt x="15864" y="72339"/>
                    <a:pt x="44101" y="44101"/>
                  </a:cubicBezTo>
                  <a:cubicBezTo>
                    <a:pt x="72339" y="15864"/>
                    <a:pt x="110637" y="0"/>
                    <a:pt x="1505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90639" cy="1307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85854" y="8781148"/>
            <a:ext cx="1273446" cy="477152"/>
            <a:chOff x="0" y="0"/>
            <a:chExt cx="1084619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619" cy="406400"/>
            </a:xfrm>
            <a:custGeom>
              <a:avLst/>
              <a:gdLst/>
              <a:ahLst/>
              <a:cxnLst/>
              <a:rect r="r" b="b" t="t" l="l"/>
              <a:pathLst>
                <a:path h="406400" w="1084619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03506" y="3382827"/>
            <a:ext cx="2029162" cy="9747621"/>
            <a:chOff x="0" y="0"/>
            <a:chExt cx="534430" cy="25672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4430" cy="2567275"/>
            </a:xfrm>
            <a:custGeom>
              <a:avLst/>
              <a:gdLst/>
              <a:ahLst/>
              <a:cxnLst/>
              <a:rect r="r" b="b" t="t" l="l"/>
              <a:pathLst>
                <a:path h="2567275" w="534430">
                  <a:moveTo>
                    <a:pt x="194582" y="0"/>
                  </a:moveTo>
                  <a:lnTo>
                    <a:pt x="339848" y="0"/>
                  </a:lnTo>
                  <a:cubicBezTo>
                    <a:pt x="447312" y="0"/>
                    <a:pt x="534430" y="87117"/>
                    <a:pt x="534430" y="194582"/>
                  </a:cubicBezTo>
                  <a:lnTo>
                    <a:pt x="534430" y="2372693"/>
                  </a:lnTo>
                  <a:cubicBezTo>
                    <a:pt x="534430" y="2424299"/>
                    <a:pt x="513929" y="2473792"/>
                    <a:pt x="477438" y="2510283"/>
                  </a:cubicBezTo>
                  <a:cubicBezTo>
                    <a:pt x="440947" y="2546774"/>
                    <a:pt x="391454" y="2567275"/>
                    <a:pt x="339848" y="2567275"/>
                  </a:cubicBezTo>
                  <a:lnTo>
                    <a:pt x="194582" y="2567275"/>
                  </a:lnTo>
                  <a:cubicBezTo>
                    <a:pt x="87117" y="2567275"/>
                    <a:pt x="0" y="2480158"/>
                    <a:pt x="0" y="2372693"/>
                  </a:cubicBezTo>
                  <a:lnTo>
                    <a:pt x="0" y="194582"/>
                  </a:lnTo>
                  <a:cubicBezTo>
                    <a:pt x="0" y="87117"/>
                    <a:pt x="87117" y="0"/>
                    <a:pt x="1945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34430" cy="2605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90743" y="1521782"/>
            <a:ext cx="13038062" cy="8605121"/>
          </a:xfrm>
          <a:custGeom>
            <a:avLst/>
            <a:gdLst/>
            <a:ahLst/>
            <a:cxnLst/>
            <a:rect r="r" b="b" t="t" l="l"/>
            <a:pathLst>
              <a:path h="8605121" w="13038062">
                <a:moveTo>
                  <a:pt x="0" y="0"/>
                </a:moveTo>
                <a:lnTo>
                  <a:pt x="13038062" y="0"/>
                </a:lnTo>
                <a:lnTo>
                  <a:pt x="13038062" y="8605120"/>
                </a:lnTo>
                <a:lnTo>
                  <a:pt x="0" y="860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750543" y="1076878"/>
            <a:ext cx="1373472" cy="33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</a:pPr>
            <a:r>
              <a:rPr lang="en-US" sz="19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65605" y="1083466"/>
            <a:ext cx="1424907" cy="33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</a:pPr>
            <a:r>
              <a:rPr lang="en-US" sz="19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55598" y="8866465"/>
            <a:ext cx="1133958" cy="2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64330" y="660400"/>
            <a:ext cx="569126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true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DEMO FLOW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25900" y="580747"/>
            <a:ext cx="1201628" cy="1201628"/>
          </a:xfrm>
          <a:custGeom>
            <a:avLst/>
            <a:gdLst/>
            <a:ahLst/>
            <a:cxnLst/>
            <a:rect r="r" b="b" t="t" l="l"/>
            <a:pathLst>
              <a:path h="1201628" w="1201628">
                <a:moveTo>
                  <a:pt x="0" y="0"/>
                </a:moveTo>
                <a:lnTo>
                  <a:pt x="1201628" y="0"/>
                </a:lnTo>
                <a:lnTo>
                  <a:pt x="1201628" y="1201628"/>
                </a:lnTo>
                <a:lnTo>
                  <a:pt x="0" y="120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27528" y="928831"/>
            <a:ext cx="31496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26374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OF AMERICA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DAG5K0qDTUQ</dc:identifier>
  <dcterms:modified xsi:type="dcterms:W3CDTF">2011-08-01T06:04:30Z</dcterms:modified>
  <cp:revision>1</cp:revision>
  <dc:title>AURIX</dc:title>
</cp:coreProperties>
</file>